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279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60"/>
  </p:normalViewPr>
  <p:slideViewPr>
    <p:cSldViewPr>
      <p:cViewPr varScale="1">
        <p:scale>
          <a:sx n="83" d="100"/>
          <a:sy n="83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0827B-7642-43BF-99B3-778F729CA1CF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555-C359-42AB-820C-5F4CC4D21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555-C359-42AB-820C-5F4CC4D216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555-C359-42AB-820C-5F4CC4D216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555-C359-42AB-820C-5F4CC4D216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555-C359-42AB-820C-5F4CC4D216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555-C359-42AB-820C-5F4CC4D216F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555-C359-42AB-820C-5F4CC4D216F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555-C359-42AB-820C-5F4CC4D216F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36CD66-603B-4F63-95F4-05DDF0BD2BC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8D82B7-90A0-428A-A7A3-C830B19F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nsJAlrYjGz8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4648200" cy="1143000"/>
          </a:xfrm>
        </p:spPr>
        <p:txBody>
          <a:bodyPr>
            <a:noAutofit/>
          </a:bodyPr>
          <a:lstStyle/>
          <a:p>
            <a:r>
              <a:rPr sz="6600" cap="none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Tesla Motors</a:t>
            </a:r>
            <a:endParaRPr lang="en-US" sz="6600" cap="none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5943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 Analysis of Tesla’s Marketing Efforts in the U.S.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sacarfan.co.za/wp-content/uploads/2009/04/4tesla-model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90800"/>
            <a:ext cx="4495800" cy="2996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685800" cy="832756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612538" y="5657671"/>
            <a:ext cx="2531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Adam </a:t>
            </a:r>
            <a:r>
              <a:rPr lang="en-US" dirty="0" err="1" smtClean="0">
                <a:solidFill>
                  <a:schemeClr val="tx2"/>
                </a:solidFill>
              </a:rPr>
              <a:t>Cimala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Evangeline Demos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Pandi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Lera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Andre Jordan Sanchez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Tesla Motors faces heavy competition from gasoline &amp; hybrid vehicles</a:t>
            </a: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362200"/>
            <a:ext cx="2004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Tesla Roadster</a:t>
            </a:r>
            <a:endParaRPr lang="en-US" sz="2000" b="1" dirty="0"/>
          </a:p>
        </p:txBody>
      </p:sp>
      <p:pic>
        <p:nvPicPr>
          <p:cNvPr id="28674" name="Picture 2" descr="http://www.uncrate.com/men/images/2010/02/porsche-918-spyder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2514600" cy="139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6" name="Picture 4" descr="http://foreverdriven.files.wordpress.com/2009/05/audi-r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9253">
            <a:off x="737175" y="4793600"/>
            <a:ext cx="251460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8" name="Picture 6" descr="http://www.hibredvehicles.com/gs-lexus-hybrid-2007-00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2336">
            <a:off x="5105399" y="3048000"/>
            <a:ext cx="285842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38800" y="2514600"/>
            <a:ext cx="1874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Tesla Model S</a:t>
            </a:r>
            <a:endParaRPr lang="en-US" sz="2000" b="1" dirty="0"/>
          </a:p>
        </p:txBody>
      </p:sp>
      <p:pic>
        <p:nvPicPr>
          <p:cNvPr id="28680" name="Picture 8" descr="http://photos.webridestv.com/datastore/images/user/a119254b68e080049b612154e5cf2cf8/BMW_5_Series_2010_77010_20080523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5029200"/>
            <a:ext cx="2819400" cy="1484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2286000"/>
          <a:ext cx="4861560" cy="327736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42060"/>
                <a:gridCol w="1256030"/>
                <a:gridCol w="1295400"/>
                <a:gridCol w="1068070"/>
              </a:tblGrid>
              <a:tr h="1345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Strengths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Weakness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Opportunity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Threats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2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*High Demand for Tesla Products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*Niche Market where it is only firm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*Good</a:t>
                      </a:r>
                      <a:r>
                        <a:rPr lang="en-US" sz="1100" baseline="0" dirty="0" smtClean="0"/>
                        <a:t> PR</a:t>
                      </a:r>
                      <a:endParaRPr lang="en-US" sz="11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*Excellent vehicle design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*Only all Electric commercial luxury/sports car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*Tech still needs development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*Low Brand Awareness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*Uncertain Resale Value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*Low amount of Tesla service departments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*Few consumers distinguish between a hybrid and electric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*Dominate a niche market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*Build enough brand loyalty to lock competitors out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*Use momentum to leverage into more markets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*Competing firms have lots of capital to develop tech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*Other Automakers have better brand awareness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*BMW, Acura, Mercedes, Porsche, Lexus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*Decreased consumer spending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752600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S.W.O.T. Analysis</a:t>
            </a:r>
            <a:endParaRPr lang="en-US" dirty="0"/>
          </a:p>
        </p:txBody>
      </p:sp>
      <p:pic>
        <p:nvPicPr>
          <p:cNvPr id="27650" name="Picture 2" descr="http://www.bls.gov/cex/chart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5092">
            <a:off x="5351454" y="3485633"/>
            <a:ext cx="3200400" cy="2323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638800" y="6248400"/>
            <a:ext cx="3225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US Department of Labor &amp; Statistics</a:t>
            </a:r>
            <a:endParaRPr lang="en-US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24383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Technology considerations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Failure of EV1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40 miles on charge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Has Tesla overcome these technology hurdles?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Patented  technology</a:t>
            </a:r>
            <a:endParaRPr 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6" name="Picture 2" descr="http://www.shorey.net/Auto/American/GM/General%20Motors%201996%20Impact%20EV1%20Sport%20Coupe%20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49580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File:Who Killed The Electric Car 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14800"/>
            <a:ext cx="1676400" cy="2416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33800" y="5029200"/>
            <a:ext cx="494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Killed the Electric Car Trailer</a:t>
            </a:r>
          </a:p>
          <a:p>
            <a:r>
              <a:rPr lang="en-US" dirty="0" smtClean="0">
                <a:hlinkClick r:id="rId5"/>
              </a:rPr>
              <a:t>http://www.youtube.com/watch?v=nsJAlrYjGz8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“Society shapes the beliefs, values, and norms that largely define consumer preferences”</a:t>
            </a:r>
            <a:endParaRPr lang="en-US" sz="1600" i="1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Views of Society </a:t>
            </a:r>
            <a:r>
              <a:rPr lang="en-US" sz="1600" dirty="0" smtClean="0"/>
              <a:t>- Consumption patterns often reflect social attitude.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Views of  nature - </a:t>
            </a:r>
            <a:r>
              <a:rPr lang="en-US" sz="1600" dirty="0" smtClean="0"/>
              <a:t>People have awakened to nature’s fragility and finite resources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Core values - </a:t>
            </a:r>
            <a:r>
              <a:rPr lang="en-US" sz="1600" dirty="0" smtClean="0"/>
              <a:t> protecting the environment or limiting dependence on foreign oil.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Subcultures: </a:t>
            </a:r>
            <a:r>
              <a:rPr lang="en-US" sz="1600" dirty="0" smtClean="0"/>
              <a:t>Environmentalists, “tree-huggers”, green parties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Class:</a:t>
            </a:r>
            <a:r>
              <a:rPr lang="en-US" sz="1600" dirty="0" smtClean="0"/>
              <a:t>  Upper to upper-middle class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Natural Environment</a:t>
            </a:r>
            <a:r>
              <a:rPr lang="en-US" sz="1600" dirty="0" smtClean="0"/>
              <a:t>: “green parties” have pressed for public action to reduce industrial pollution.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578" name="Picture 2" descr="http://ameyawaghmare.files.wordpress.com/2009/02/oil_derr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2479">
            <a:off x="6492388" y="4644673"/>
            <a:ext cx="2209800" cy="1452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2" name="Picture 6" descr="http://static.howstuffworks.com/gif/green-party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0290">
            <a:off x="1124865" y="5057002"/>
            <a:ext cx="2209800" cy="1602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8288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Tesla targets subcultures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Celebrity endorsements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Web 2.0 methods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Twitter,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Blogging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224501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3200400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matt_damon_tes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14800"/>
            <a:ext cx="362857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200" cy="4343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Legal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Tesla v. </a:t>
            </a:r>
            <a:r>
              <a:rPr lang="en-US" sz="1600" dirty="0" err="1" smtClean="0"/>
              <a:t>Fisker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Tesla’s CEO </a:t>
            </a:r>
            <a:r>
              <a:rPr lang="en-US" sz="1600" dirty="0" err="1" smtClean="0"/>
              <a:t>Elon</a:t>
            </a:r>
            <a:r>
              <a:rPr lang="en-US" sz="1600" dirty="0" smtClean="0"/>
              <a:t> Musk was sued by the company’s co-founder Martin </a:t>
            </a:r>
            <a:r>
              <a:rPr lang="en-US" sz="1600" dirty="0" err="1" smtClean="0"/>
              <a:t>Eberhard</a:t>
            </a:r>
            <a:r>
              <a:rPr lang="en-US" sz="1600" dirty="0" smtClean="0"/>
              <a:t> for “libel”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Class Action Suit by former employees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Energy Policy Conservation Act of 1975</a:t>
            </a:r>
          </a:p>
          <a:p>
            <a:pPr lvl="1">
              <a:buNone/>
            </a:pPr>
            <a:r>
              <a:rPr lang="en-US" sz="1600" dirty="0" smtClean="0"/>
              <a:t>     and CAFÉ Standards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Energy Independence and Security Act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Special Interest Groups: 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Opponents - Big Oil Companies </a:t>
            </a:r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554" name="Picture 2" descr="http://fitsnews.files.wordpress.com/2006/12/gerald-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1905000" cy="1478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2" name="Picture 10" descr="http://www.pnwer.org/Portals/33/B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105400"/>
            <a:ext cx="1099368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4" name="Picture 12" descr="http://www.bigislandbuzz.com/wp-content/uploads/2009/03/shell-logo-t-300x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5762" y="5105400"/>
            <a:ext cx="1500464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6" name="Picture 14" descr="http://www.loe.org/series/exxon/exxon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105400"/>
            <a:ext cx="1974366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8" name="Picture 16" descr="http://static.guim.co.uk/sys-images/Guardian/Pix/pictures/2009/2/11/1234366910869/climate-camp-2008-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953000"/>
            <a:ext cx="2438400" cy="1463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486400" y="4495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  Proponents - Environmentalists</a:t>
            </a:r>
          </a:p>
          <a:p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95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Problems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Cost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Limited Range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Limited Electric Charge Stations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Opportunities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Saves money on gas &amp; maintenance costs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State-specific perks-drive in HOV lane without a passenger, free metered parking, grants toward the purchase price, tax exemptions, etc.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Federal Tax Incentives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Insurance savings</a:t>
            </a:r>
          </a:p>
          <a:p>
            <a:pPr lvl="1">
              <a:buNone/>
            </a:pPr>
            <a:endParaRPr 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http://www.likecool.com/Car/Coupe/Tesla%20Model%20S/Tesla-Model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9661">
            <a:off x="5894153" y="4137809"/>
            <a:ext cx="2362200" cy="1502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 descr="http://www.sauer-thompson.com/junkforcode/archives/2008/06/12/teslaRoad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2210798" cy="1658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Product Levels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Core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means of transportation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Basic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seats, radio, AC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Expected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safety, reliable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Augmented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electric power, 0 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Potential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tax breaks, part of a “revolution”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Product Mix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Roadster and S type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Each mix has different product lines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Roadster sport and non-sport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 type has more depth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Up – Market stretch with S Signature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Product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http://www.likecool.com/Car/Coupe/Tesla%20Model%20S/Tesla-Model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9661">
            <a:off x="5894153" y="4137809"/>
            <a:ext cx="2362200" cy="1502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 descr="http://www.sauer-thompson.com/junkforcode/archives/2008/06/12/teslaRoad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2210798" cy="1658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4953000" cy="16001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Warranties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3 years/36000miles base warranty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Option to extend up to 4years/50000miles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Product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6082" name="Picture 2" descr="http://www.polybutylene.com/art/warranty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2743200" cy="207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http://www.trumpuniversity.com/business-briefings/lib/resources/images/graphs/product_life_cyc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3200400" cy="2744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4419600"/>
            <a:ext cx="365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Product Life Cycle (PLC)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Introduction Stage	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Inform potential customers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Product trial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Secure retail distribution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Consumer Psychology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Reference prices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Fisker</a:t>
            </a:r>
            <a:r>
              <a:rPr lang="en-US" sz="1600" dirty="0" smtClean="0"/>
              <a:t> Karma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plug-in hybrid $87,900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Chevy Volt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estimated around $40,000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CEO’s perspective: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The ownership cost of Model S, if you were to lease and then account for the much lower cost of electricity versus gasoline at a likely future cost of $4 per gallon, is similar to a gasoline car with a sticker price of about $35,000," he wrote. Because they have fewer moving parts and don't require oil changes, electric vehicles should also have lower maintenance costs. "Model S costs roughly $5 to drive 230 miles--a bargain, even if gasoline were $1 per gallon 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Pricing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5058" name="Picture 2" descr="http://images.nitrobahn.com/cgi-bin/wordpress/wp-content/uploads/2009/09/Fisker-Ka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838200"/>
            <a:ext cx="2031999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060" name="Picture 4" descr="http://kmiahali.files.wordpress.com/2009/08/production-chevy-volt_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8048">
            <a:off x="5908798" y="2435350"/>
            <a:ext cx="2262644" cy="1347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3505200" cy="48005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U.S. Automotive Market is largest in the world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11.5 million vehicles purchased in 2009 alone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8 million vehicles produced every year in U.S.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Also the most competitive, large number of firms</a:t>
            </a: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6" name="Picture 12" descr="http://www.automopedia.org/wp-content/uploads/2008/04/car_br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4267200" cy="2610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6482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Pricing objective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maximize market share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Demand curves should be based on Roadster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When selecting need to account for one of these areas: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Customers demand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Cost function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Competitor’s prices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Profit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Focus on cost function pricing strategy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 the long run cost of production will decrease and profits will increase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Price adaption strategies: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$7,500 tax reduction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As product moves through PLC consider new allowances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Differentiated pricing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Signature 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Pricing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4034" name="Picture 2" descr="Money Backgrounds, Dollar seamless background fil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667000"/>
            <a:ext cx="2289848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Four Key Functional Areas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Advertising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Promotions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Events/Experiences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Public Relations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Promotion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3012" name="Picture 4" descr="http://www.parma-airport.it/immagini/adverti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14600"/>
            <a:ext cx="445713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648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Advertisement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Informative advertising </a:t>
            </a:r>
          </a:p>
          <a:p>
            <a:pPr lvl="2"/>
            <a:r>
              <a:rPr lang="en-US" sz="1600" dirty="0" smtClean="0"/>
              <a:t>Create awareness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Advertising Campaign</a:t>
            </a:r>
          </a:p>
          <a:p>
            <a:pPr lvl="2"/>
            <a:r>
              <a:rPr lang="en-US" sz="1800" dirty="0" smtClean="0"/>
              <a:t>Distinct message</a:t>
            </a:r>
          </a:p>
          <a:p>
            <a:pPr lvl="2"/>
            <a:r>
              <a:rPr lang="en-US" sz="1800" dirty="0" smtClean="0"/>
              <a:t>Distribution through different media</a:t>
            </a:r>
          </a:p>
          <a:p>
            <a:pPr lvl="2"/>
            <a:r>
              <a:rPr lang="en-US" sz="1800" dirty="0" smtClean="0"/>
              <a:t>Tesla should utilize </a:t>
            </a:r>
          </a:p>
          <a:p>
            <a:pPr lvl="3"/>
            <a:r>
              <a:rPr lang="en-US" sz="1600" dirty="0" smtClean="0"/>
              <a:t>TV ads</a:t>
            </a:r>
          </a:p>
          <a:p>
            <a:pPr lvl="3"/>
            <a:r>
              <a:rPr lang="en-US" sz="1600" dirty="0" smtClean="0"/>
              <a:t>Magazines</a:t>
            </a:r>
          </a:p>
          <a:p>
            <a:pPr lvl="3"/>
            <a:r>
              <a:rPr lang="en-US" sz="1600" dirty="0" smtClean="0"/>
              <a:t>Internet Ads (besides Web 2.0)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Promotion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gas drin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056734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0" y="5715000"/>
            <a:ext cx="2694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Cut-Copy Ad contest Winner</a:t>
            </a:r>
            <a:endParaRPr lang="en-US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Promotions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Advertisement offers a reason to buy, promotion offers an incentive to buy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$7,500 tax incentive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Should consider manufacturing rebates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Events/Experiences &amp; PR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Being a new technology Tesla should offer hands on experience for new buyers to gain their support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Mass advertisement is expensive, PR is a cheap alternative to increase awareness and brand knowledge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Promotion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2" descr="http://www.likecool.com/Car/Coupe/Tesla%20Model%20S/Tesla-Model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9661">
            <a:off x="5894153" y="4137809"/>
            <a:ext cx="2362200" cy="1502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 descr="http://www.sauer-thompson.com/junkforcode/archives/2008/06/12/teslaRoad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2210798" cy="1658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Distribution Strategy</a:t>
            </a:r>
          </a:p>
          <a:p>
            <a:pPr lvl="1"/>
            <a:r>
              <a:rPr lang="en-US" sz="2000" dirty="0" smtClean="0"/>
              <a:t>Operations out of 19 stores in North America and Europe</a:t>
            </a:r>
          </a:p>
          <a:p>
            <a:pPr lvl="1"/>
            <a:r>
              <a:rPr lang="en-US" sz="2000" dirty="0" smtClean="0"/>
              <a:t>Zero-level channel strategy</a:t>
            </a:r>
          </a:p>
          <a:p>
            <a:pPr lvl="1"/>
            <a:r>
              <a:rPr lang="en-US" sz="2000" dirty="0" smtClean="0"/>
              <a:t>Positive:</a:t>
            </a:r>
          </a:p>
          <a:p>
            <a:pPr lvl="2"/>
            <a:r>
              <a:rPr lang="en-US" sz="1800" dirty="0" smtClean="0"/>
              <a:t>Exceptional service</a:t>
            </a:r>
          </a:p>
          <a:p>
            <a:pPr lvl="1"/>
            <a:r>
              <a:rPr lang="en-US" sz="2000" dirty="0" smtClean="0"/>
              <a:t>Down side:</a:t>
            </a:r>
          </a:p>
          <a:p>
            <a:pPr lvl="2"/>
            <a:r>
              <a:rPr lang="en-US" sz="1800" dirty="0" smtClean="0"/>
              <a:t>Use of own resources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higher cost</a:t>
            </a:r>
          </a:p>
          <a:p>
            <a:pPr lvl="2"/>
            <a:r>
              <a:rPr lang="en-US" sz="1800" dirty="0" smtClean="0"/>
              <a:t>Miss on marketing opportunities intermediaries provide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Distribution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90600"/>
            <a:ext cx="2895600" cy="2537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287567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29200" y="6172200"/>
            <a:ext cx="1445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Tesla.com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609600"/>
            <a:ext cx="352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Worldwide Store Locations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95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Distribution Strategy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Pull strategy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Clients go through the Tesla website for any purchases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Future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Increase channel levels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One level with exclusive number of distributors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Distribution Strategy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48006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Other Recommendations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Define Electric vs. Hybrid Vehicles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Emphasize differences to consumer</a:t>
            </a:r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Change Advertising Methods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Biggest Weakness = Brand Awareness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Tied to resale value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Warranty/Lease program?</a:t>
            </a:r>
            <a:endParaRPr 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Recommendations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029200"/>
            <a:ext cx="1752600" cy="109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http://www.likecool.com/Car/Coupe/Tesla%20Model%20S/Tesla-Model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9661">
            <a:off x="6923519" y="3997833"/>
            <a:ext cx="1503329" cy="956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 descr="http://www.sauer-thompson.com/junkforcode/archives/2008/06/12/teslaRoad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743200"/>
            <a:ext cx="1406975" cy="1055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9" descr="Tesla Roadster - Front Angle, 2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1941">
            <a:off x="6889549" y="1449340"/>
            <a:ext cx="1603651" cy="1202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http://www.blogcdn.com/green.autoblog.com/media/2009/08/tesla-model-s-larg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2971800" cy="2135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0" y="6096000"/>
            <a:ext cx="133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102" name="Picture 6" descr="http://www.capricorn-astrology-software.com/example_reports/tesla/tes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743199"/>
            <a:ext cx="1600200" cy="2152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Callout 10"/>
          <p:cNvSpPr/>
          <p:nvPr/>
        </p:nvSpPr>
        <p:spPr>
          <a:xfrm>
            <a:off x="4267200" y="2209800"/>
            <a:ext cx="1905000" cy="762000"/>
          </a:xfrm>
          <a:prstGeom prst="wedgeEllipseCallout">
            <a:avLst>
              <a:gd name="adj1" fmla="val -37734"/>
              <a:gd name="adj2" fmla="val 635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1981200" y="2438400"/>
            <a:ext cx="1905000" cy="609600"/>
          </a:xfrm>
          <a:prstGeom prst="wedgeEllipseCallout">
            <a:avLst>
              <a:gd name="adj1" fmla="val -37734"/>
              <a:gd name="adj2" fmla="val 635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104" name="Picture 8" descr="http://allaccessmagazine.com/blog/wp-content/uploads/2009/09/tesla1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971800"/>
            <a:ext cx="290999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6248400" y="2286000"/>
            <a:ext cx="1905000" cy="762000"/>
          </a:xfrm>
          <a:prstGeom prst="wedgeEllipseCallout">
            <a:avLst>
              <a:gd name="adj1" fmla="val 23111"/>
              <a:gd name="adj2" fmla="val 804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105400"/>
            <a:ext cx="779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Disclaimer: Tesla Motors is not to be confused with inventor Nikolai Tesla or the 80s glam-metal band, Tesla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43800" cy="76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Automotive industry has faced external/internal pressures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Spiking oil prices due to middle-eastern conflicts</a:t>
            </a:r>
          </a:p>
          <a:p>
            <a:pPr lvl="1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3" name="Picture 1" descr="-Gasoline-Pric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3810000" cy="2286000"/>
          </a:xfrm>
          <a:prstGeom prst="rect">
            <a:avLst/>
          </a:prstGeom>
          <a:noFill/>
        </p:spPr>
      </p:pic>
      <p:pic>
        <p:nvPicPr>
          <p:cNvPr id="9" name="Picture 8" descr="http://upload.wikimedia.org/wikipedia/commons/3/33/Oil_Balanc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800600"/>
            <a:ext cx="3581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00600" y="2895600"/>
            <a:ext cx="260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U.S. Department of Energy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51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Gas Prices, 1976 - 2010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3276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Gas Prices sensitive to any U.S. foreign policy changes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Who ends up paying? You do!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5181600"/>
            <a:ext cx="2164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CIA World Fact book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480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Oil Exporting Countries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556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Saudi Arabia, Venezuela, Nigeria, Iran, Russia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Increased Environmental Awareness by Consumers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Popular Culture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Products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Building Certifications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The “</a:t>
            </a:r>
            <a:r>
              <a:rPr lang="en-US" sz="1600" dirty="0" err="1" smtClean="0"/>
              <a:t>Obama</a:t>
            </a:r>
            <a:r>
              <a:rPr lang="en-US" sz="1600" dirty="0" smtClean="0"/>
              <a:t>” Factor</a:t>
            </a:r>
          </a:p>
          <a:p>
            <a:pPr lvl="1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0" name="Picture 2" descr="http://www.hotelchatter.com/files/admin/leed_certif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2025">
            <a:off x="702747" y="3751719"/>
            <a:ext cx="1209644" cy="1204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2" name="Picture 4" descr="http://robertkodama.files.wordpress.com/2009/07/an_inconvenient_truth_by_al_g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0600">
            <a:off x="2247747" y="4173864"/>
            <a:ext cx="2635886" cy="2108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6" name="Picture 8" descr="http://www.momsneedtoknow.com/wp-content/uploads/2010/02/seventh-generation-products-printable-coup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197352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8" name="Picture 10" descr="http://images.huffingtonpost.com/gadgets/slideshows/3341/slide_3341_47259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5247">
            <a:off x="4597498" y="2476650"/>
            <a:ext cx="2514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Consumers </a:t>
            </a:r>
            <a:r>
              <a:rPr lang="en-US" sz="2000" u="sng" dirty="0" smtClean="0"/>
              <a:t>values</a:t>
            </a:r>
            <a:r>
              <a:rPr lang="en-US" sz="2000" dirty="0" smtClean="0"/>
              <a:t> were changing starting in 2001!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SUV sales sank, consumers wanted fuel efficient vehicles.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Toyota capitalized on this first in the automotive industry…sort of.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46" name="Picture 2" descr="http://www.daepunt.com/wp-content/uploads/wp-content/uploads/2009/01/pr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3200400" cy="2339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76800" y="34290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Prius</a:t>
            </a:r>
            <a:r>
              <a:rPr lang="en-US" dirty="0" smtClean="0"/>
              <a:t> was a success for Toyota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 of 2009, 800,000 </a:t>
            </a:r>
            <a:r>
              <a:rPr lang="en-US" dirty="0" err="1" smtClean="0"/>
              <a:t>Prius</a:t>
            </a:r>
            <a:r>
              <a:rPr lang="en-US" dirty="0" smtClean="0"/>
              <a:t> on U.S. Roads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However, the </a:t>
            </a:r>
            <a:r>
              <a:rPr lang="en-US" dirty="0" err="1" smtClean="0"/>
              <a:t>Prius</a:t>
            </a:r>
            <a:r>
              <a:rPr lang="en-US" dirty="0" smtClean="0"/>
              <a:t> only targets a small % of the automotive market…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467600" cy="427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3597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Vehicle </a:t>
                      </a:r>
                      <a:r>
                        <a:rPr lang="en-US" sz="1100" b="1" dirty="0">
                          <a:latin typeface="Calibri"/>
                          <a:ea typeface="Times New Roman"/>
                          <a:cs typeface="Times New Roman"/>
                        </a:rPr>
                        <a:t>Type</a:t>
                      </a:r>
                      <a:r>
                        <a:rPr lang="en-US" sz="1100" b="1" baseline="300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  <a:cs typeface="Times New Roman"/>
                        </a:rPr>
                        <a:t>Examples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  <a:cs typeface="Times New Roman"/>
                        </a:rPr>
                        <a:t>Price</a:t>
                      </a:r>
                      <a:r>
                        <a:rPr lang="en-US" sz="1100" b="1" baseline="30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  <a:cs typeface="Times New Roman"/>
                        </a:rPr>
                        <a:t>Target Market</a:t>
                      </a:r>
                      <a:r>
                        <a:rPr lang="en-US" sz="1100" b="1" baseline="30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  <a:cs typeface="Times New Roman"/>
                        </a:rPr>
                        <a:t>% Change in Marketshare</a:t>
                      </a:r>
                      <a:r>
                        <a:rPr lang="en-US" sz="1100" b="1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Compact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Smart Car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Honda Fit/</a:t>
                      </a:r>
                      <a:r>
                        <a:rPr lang="en-US" sz="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Civic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Ford Focus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Hyundai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Toyota/Scion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&lt;$20,000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Younger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Lower Income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Urban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+16.2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Mid </a:t>
                      </a:r>
                      <a:r>
                        <a:rPr lang="en-US" sz="1100" b="1" dirty="0">
                          <a:latin typeface="Calibri"/>
                          <a:ea typeface="Times New Roman"/>
                          <a:cs typeface="Times New Roman"/>
                        </a:rPr>
                        <a:t>Sized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Honda Accord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Honda </a:t>
                      </a:r>
                      <a:r>
                        <a:rPr lang="en-US" sz="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Insight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Nissan </a:t>
                      </a:r>
                      <a:r>
                        <a:rPr lang="en-US" sz="900" dirty="0" err="1">
                          <a:latin typeface="Calibri"/>
                          <a:ea typeface="Times New Roman"/>
                          <a:cs typeface="Times New Roman"/>
                        </a:rPr>
                        <a:t>Altima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Ford Taurus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Ford</a:t>
                      </a:r>
                      <a:r>
                        <a:rPr lang="en-US" sz="900" dirty="0">
                          <a:solidFill>
                            <a:srgbClr val="9BBB5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Fusion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&lt;$25,000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Younger-Middle Aged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Married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Suburban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College Graduates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+27.1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SUV/Utility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Ford F150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Chevy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Hummer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Lexus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GMC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$20,000-$60,000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Married/children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Middle Aged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Suburban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Medium Income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+5.6%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Luxury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Cadillac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Lexus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Mercedes-Benz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Acura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BMW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&gt;$40,000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Wealthy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Married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Middle Aged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College Graduates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+3.7%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Exotic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Ferrari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Aston Martin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Bentley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Tesla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&gt;$90,000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Very Wealthy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Married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U.S Automotive Market Characteristics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943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/>
              <a:t>Sources:</a:t>
            </a:r>
            <a:endParaRPr lang="en-US" sz="1200" dirty="0" smtClean="0"/>
          </a:p>
          <a:p>
            <a:r>
              <a:rPr lang="en-US" sz="1200" baseline="30000" dirty="0" smtClean="0"/>
              <a:t>1</a:t>
            </a:r>
            <a:r>
              <a:rPr lang="en-US" sz="1200" dirty="0" smtClean="0"/>
              <a:t> – As defined by the automotive industry. </a:t>
            </a:r>
            <a:r>
              <a:rPr lang="en-US" sz="1200" i="1" dirty="0" smtClean="0"/>
              <a:t>Source: US News &amp; World Report 2010</a:t>
            </a:r>
            <a:endParaRPr lang="en-US" sz="1200" dirty="0" smtClean="0"/>
          </a:p>
          <a:p>
            <a:r>
              <a:rPr lang="en-US" sz="1200" baseline="30000" dirty="0" smtClean="0"/>
              <a:t>2</a:t>
            </a:r>
            <a:r>
              <a:rPr lang="en-US" sz="1200" dirty="0" smtClean="0"/>
              <a:t> – Percent Change in sales from 2009 as of April 1, 2010. </a:t>
            </a:r>
            <a:r>
              <a:rPr lang="en-US" sz="1200" i="1" dirty="0" smtClean="0"/>
              <a:t>Source: Wall Street</a:t>
            </a:r>
            <a:endParaRPr lang="en-US" sz="1200" dirty="0" smtClean="0"/>
          </a:p>
          <a:p>
            <a:r>
              <a:rPr lang="en-US" sz="1200" baseline="30000" dirty="0" smtClean="0"/>
              <a:t>3 </a:t>
            </a:r>
            <a:r>
              <a:rPr lang="en-US" sz="1200" dirty="0" smtClean="0"/>
              <a:t>- Demographic Data of Buyers. </a:t>
            </a:r>
            <a:r>
              <a:rPr lang="en-US" sz="1200" i="1" dirty="0" smtClean="0"/>
              <a:t>Source: Google Answers</a:t>
            </a:r>
            <a:endParaRPr lang="en-US" sz="1200" dirty="0" smtClean="0"/>
          </a:p>
          <a:p>
            <a:r>
              <a:rPr lang="en-US" sz="1200" dirty="0" smtClean="0"/>
              <a:t> </a:t>
            </a:r>
          </a:p>
          <a:p>
            <a:endParaRPr lang="en-US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06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Tesla decided it would produce an electric car and target luxury and exotic sport car market</a:t>
            </a:r>
            <a:endParaRPr lang="en-U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Product Profile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700" name="Picture 4" descr="http://www.sauer-thompson.com/junkforcode/archives/2008/06/12/teslaRoad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19400"/>
            <a:ext cx="2210798" cy="1658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9000" y="2514600"/>
            <a:ext cx="488011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Tesla Roadster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Introduced in 2008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0 – 60 in 3.9 seconds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$100,000 - (Federal Tax Rebate)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200 miles on one charge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0 emissions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Target market – The Environmentally friendly CEO</a:t>
            </a:r>
          </a:p>
        </p:txBody>
      </p:sp>
      <p:pic>
        <p:nvPicPr>
          <p:cNvPr id="25604" name="Picture 4" descr="U.S.News Best Cars and Truc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257800"/>
            <a:ext cx="1219200" cy="480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62600" y="5181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“You don’t have to go slow to go green”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5867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“The Tesla is $130,000 of Electric Sex”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4800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Reviews</a:t>
            </a:r>
            <a:endParaRPr lang="en-US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943600"/>
            <a:ext cx="1219200" cy="426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9" name="Picture 9" descr="Tesla Roadster - Front Angle, 2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1941">
            <a:off x="642139" y="4709178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Product Profile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698" name="Picture 2" descr="http://www.likecool.com/Car/Coupe/Tesla%20Model%20S/Tesla-Model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9661">
            <a:off x="811082" y="1966056"/>
            <a:ext cx="287453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43400" y="1600200"/>
            <a:ext cx="4114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Tesla Motors Model 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Family sedan with sporty silhouette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Equipped with high end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Seating for 5 adults + 2 child seats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Unique hatch for oversized items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60/40 flat folding rear seat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Second trunk under hood</a:t>
            </a:r>
          </a:p>
          <a:p>
            <a:r>
              <a:rPr lang="en-US" sz="16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Dynamics of a sport car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 Accelerates 0-60 mph in 5.6 seconds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120 mph top speed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300 mile range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45 minute “Quick Charge”</a:t>
            </a:r>
          </a:p>
          <a:p>
            <a:r>
              <a:rPr lang="en-US" sz="16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Benefits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Economic $5 cost per 300 miles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Environmentally friendly – 0 emissions</a:t>
            </a:r>
            <a:endParaRPr lang="en-US" sz="1600" dirty="0"/>
          </a:p>
        </p:txBody>
      </p:sp>
      <p:pic>
        <p:nvPicPr>
          <p:cNvPr id="2050" name="Picture 2" descr="http://www.blogcdn.com/www.engadget.com/media/2009/03/tesla-model-s-officia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19600"/>
            <a:ext cx="2871216" cy="1914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690284" cy="838201"/>
          </a:xfrm>
          <a:prstGeom prst="rect">
            <a:avLst/>
          </a:prstGeom>
          <a:solidFill>
            <a:schemeClr val="accent1">
              <a:alpha val="9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2590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Tesla Motors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Product Profile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Target market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11 stores in North America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19 stores worldwide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United Kingdom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Germany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Austria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Switzerland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Norway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Benelux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Monaco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Italy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Targeted to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Current owners of Roadster model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Wealthy families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Executives</a:t>
            </a:r>
          </a:p>
          <a:p>
            <a:endParaRPr lang="en-US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66800"/>
            <a:ext cx="2895600" cy="2537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657600"/>
            <a:ext cx="287567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638800" y="6248400"/>
            <a:ext cx="1445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Tesla.com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685800"/>
            <a:ext cx="352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Worldwide Store Locations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esla Motors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9&quot;/&gt;&lt;property id=&quot;20307&quot; value=&quot;282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65&quot;/&gt;&lt;/object&gt;&lt;object type=&quot;3&quot; unique_id=&quot;10016&quot;&gt;&lt;property id=&quot;20148&quot; value=&quot;5&quot;/&gt;&lt;property id=&quot;20300&quot; value=&quot;Slide 13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1&quot;/&gt;&lt;/object&gt;&lt;object type=&quot;3&quot; unique_id=&quot;10022&quot;&gt;&lt;property id=&quot;20148&quot; value=&quot;5&quot;/&gt;&lt;property id=&quot;20300&quot; value=&quot;Slide 19&quot;/&gt;&lt;property id=&quot;20307&quot; value=&quot;272&quot;/&gt;&lt;/object&gt;&lt;object type=&quot;3&quot; unique_id=&quot;10023&quot;&gt;&lt;property id=&quot;20148&quot; value=&quot;5&quot;/&gt;&lt;property id=&quot;20300&quot; value=&quot;Slide 20&quot;/&gt;&lt;property id=&quot;20307&quot; value=&quot;273&quot;/&gt;&lt;/object&gt;&lt;object type=&quot;3&quot; unique_id=&quot;10024&quot;&gt;&lt;property id=&quot;20148&quot; value=&quot;5&quot;/&gt;&lt;property id=&quot;20300&quot; value=&quot;Slide 21&quot;/&gt;&lt;property id=&quot;20307&quot; value=&quot;274&quot;/&gt;&lt;/object&gt;&lt;object type=&quot;3&quot; unique_id=&quot;10025&quot;&gt;&lt;property id=&quot;20148&quot; value=&quot;5&quot;/&gt;&lt;property id=&quot;20300&quot; value=&quot;Slide 22&quot;/&gt;&lt;property id=&quot;20307&quot; value=&quot;275&quot;/&gt;&lt;/object&gt;&lt;object type=&quot;3&quot; unique_id=&quot;10026&quot;&gt;&lt;property id=&quot;20148&quot; value=&quot;5&quot;/&gt;&lt;property id=&quot;20300&quot; value=&quot;Slide 23&quot;/&gt;&lt;property id=&quot;20307&quot; value=&quot;276&quot;/&gt;&lt;/object&gt;&lt;object type=&quot;3&quot; unique_id=&quot;10027&quot;&gt;&lt;property id=&quot;20148&quot; value=&quot;5&quot;/&gt;&lt;property id=&quot;20300&quot; value=&quot;Slide 24&quot;/&gt;&lt;property id=&quot;20307&quot; value=&quot;277&quot;/&gt;&lt;/object&gt;&lt;object type=&quot;3&quot; unique_id=&quot;10028&quot;&gt;&lt;property id=&quot;20148&quot; value=&quot;5&quot;/&gt;&lt;property id=&quot;20300&quot; value=&quot;Slide 25&quot;/&gt;&lt;property id=&quot;20307&quot; value=&quot;278&quot;/&gt;&lt;/object&gt;&lt;object type=&quot;3&quot; unique_id=&quot;10029&quot;&gt;&lt;property id=&quot;20148&quot; value=&quot;5&quot;/&gt;&lt;property id=&quot;20300&quot; value=&quot;Slide 26&quot;/&gt;&lt;property id=&quot;20307&quot; value=&quot;283&quot;/&gt;&lt;/object&gt;&lt;object type=&quot;3&quot; unique_id=&quot;10030&quot;&gt;&lt;property id=&quot;20148&quot; value=&quot;5&quot;/&gt;&lt;property id=&quot;20300&quot; value=&quot;Slide 27&quot;/&gt;&lt;property id=&quot;20307&quot; value=&quot;279&quot;/&gt;&lt;/object&gt;&lt;/object&gt;&lt;/object&gt;&lt;/database&gt;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421</TotalTime>
  <Words>1461</Words>
  <Application>Microsoft Office PowerPoint</Application>
  <PresentationFormat>On-screen Show (4:3)</PresentationFormat>
  <Paragraphs>392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Tesla Motors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Tesla Motors</dc:title>
  <dc:creator>asancho</dc:creator>
  <cp:lastModifiedBy>GRC User</cp:lastModifiedBy>
  <cp:revision>77</cp:revision>
  <dcterms:created xsi:type="dcterms:W3CDTF">2010-04-27T02:19:02Z</dcterms:created>
  <dcterms:modified xsi:type="dcterms:W3CDTF">2011-02-24T20:41:46Z</dcterms:modified>
</cp:coreProperties>
</file>